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.bournat26@gmail.com" initials="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7BC"/>
    <a:srgbClr val="E84824"/>
    <a:srgbClr val="7EC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4622" autoAdjust="0"/>
  </p:normalViewPr>
  <p:slideViewPr>
    <p:cSldViewPr snapToGrid="0">
      <p:cViewPr>
        <p:scale>
          <a:sx n="76" d="100"/>
          <a:sy n="76" d="100"/>
        </p:scale>
        <p:origin x="-3630" y="234"/>
      </p:cViewPr>
      <p:guideLst>
        <p:guide orient="horz" pos="3367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96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71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77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47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0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8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15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99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11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36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83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B83D-2039-4490-B286-E1E86C2108A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F5590-B0E7-4E42-84FE-37B8D777EB2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1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à coins arrondis 71"/>
          <p:cNvSpPr/>
          <p:nvPr/>
        </p:nvSpPr>
        <p:spPr>
          <a:xfrm>
            <a:off x="112735" y="1895598"/>
            <a:ext cx="7189940" cy="5101226"/>
          </a:xfrm>
          <a:prstGeom prst="roundRect">
            <a:avLst>
              <a:gd name="adj" fmla="val 13754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01457" y="906044"/>
            <a:ext cx="2605413" cy="751561"/>
          </a:xfrm>
          <a:prstGeom prst="rect">
            <a:avLst/>
          </a:prstGeom>
          <a:solidFill>
            <a:srgbClr val="3177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Raleway script=latin rev=1"/>
              </a:rPr>
              <a:t>ACTIONS INDIVIDUELLES</a:t>
            </a:r>
          </a:p>
          <a:p>
            <a:pPr algn="ctr"/>
            <a:r>
              <a:rPr lang="fr-FR" sz="1200" b="1" dirty="0" smtClean="0">
                <a:latin typeface="Raleway script=latin rev=1"/>
              </a:rPr>
              <a:t>Pilotes Feuille de Route</a:t>
            </a:r>
            <a:endParaRPr lang="fr-FR" sz="1200" b="1" dirty="0">
              <a:latin typeface="Raleway script=latin rev=1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48199" y="906044"/>
            <a:ext cx="2605413" cy="751561"/>
          </a:xfrm>
          <a:prstGeom prst="rect">
            <a:avLst/>
          </a:prstGeom>
          <a:solidFill>
            <a:srgbClr val="3177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ACTIONS COLLECTIVES</a:t>
            </a:r>
          </a:p>
          <a:p>
            <a:pPr algn="ctr"/>
            <a:r>
              <a:rPr lang="fr-FR" sz="1200" b="1" dirty="0" smtClean="0"/>
              <a:t>Pilotes AC</a:t>
            </a:r>
            <a:endParaRPr lang="fr-FR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2394558" y="9108508"/>
            <a:ext cx="2605413" cy="751561"/>
          </a:xfrm>
          <a:prstGeom prst="rect">
            <a:avLst/>
          </a:prstGeom>
          <a:solidFill>
            <a:srgbClr val="3177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Raleway script=latin rev=1"/>
              </a:rPr>
              <a:t>TEMPS FORTS</a:t>
            </a:r>
            <a:endParaRPr lang="fr-FR" dirty="0">
              <a:latin typeface="Raleway script=latin rev=1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701457" y="2133593"/>
            <a:ext cx="2605413" cy="1127341"/>
            <a:chOff x="701457" y="2133593"/>
            <a:chExt cx="2605413" cy="1127341"/>
          </a:xfrm>
        </p:grpSpPr>
        <p:sp>
          <p:nvSpPr>
            <p:cNvPr id="4" name="Rectangle 3"/>
            <p:cNvSpPr/>
            <p:nvPr/>
          </p:nvSpPr>
          <p:spPr>
            <a:xfrm>
              <a:off x="701457" y="2133593"/>
              <a:ext cx="2605413" cy="751561"/>
            </a:xfrm>
            <a:prstGeom prst="rect">
              <a:avLst/>
            </a:prstGeom>
            <a:solidFill>
              <a:srgbClr val="E848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latin typeface="Raleway script=latin rev=1"/>
                </a:rPr>
                <a:t>REUNIONS DE SUIVI</a:t>
              </a:r>
            </a:p>
            <a:p>
              <a:pPr algn="ctr"/>
              <a:r>
                <a:rPr lang="fr-FR" sz="1200" dirty="0" smtClean="0">
                  <a:latin typeface="Raleway script=latin rev=1"/>
                </a:rPr>
                <a:t>1/trimestre avec les référents</a:t>
              </a:r>
              <a:endParaRPr lang="fr-FR" sz="1200" dirty="0">
                <a:latin typeface="Raleway script=latin rev=1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92686" y="2885154"/>
              <a:ext cx="2022954" cy="3757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b="1" dirty="0" smtClean="0">
                  <a:latin typeface="Raleway script=latin rev=1"/>
                </a:rPr>
                <a:t> </a:t>
              </a:r>
              <a:r>
                <a:rPr lang="fr-FR" sz="1050" b="1" dirty="0" err="1" smtClean="0">
                  <a:solidFill>
                    <a:srgbClr val="E84824"/>
                  </a:solidFill>
                  <a:latin typeface="Raleway script=latin rev=1"/>
                </a:rPr>
                <a:t>Dvp</a:t>
              </a:r>
              <a:r>
                <a:rPr lang="fr-FR" sz="1050" b="1" dirty="0" smtClean="0">
                  <a:solidFill>
                    <a:srgbClr val="E84824"/>
                  </a:solidFill>
                  <a:latin typeface="Raleway script=latin rev=1"/>
                </a:rPr>
                <a:t> éco</a:t>
              </a:r>
              <a:r>
                <a:rPr lang="fr-FR" sz="1050" b="1" dirty="0" smtClean="0">
                  <a:solidFill>
                    <a:schemeClr val="tx1"/>
                  </a:solidFill>
                  <a:latin typeface="Raleway script=latin rev=1"/>
                </a:rPr>
                <a:t> + </a:t>
              </a:r>
              <a:r>
                <a:rPr lang="fr-FR" sz="1050" b="1" dirty="0" smtClean="0">
                  <a:solidFill>
                    <a:srgbClr val="3177BC"/>
                  </a:solidFill>
                  <a:latin typeface="Raleway script=latin rev=1"/>
                </a:rPr>
                <a:t>Sémaphores</a:t>
              </a:r>
              <a:r>
                <a:rPr lang="fr-FR" sz="1050" b="1" dirty="0" smtClean="0">
                  <a:latin typeface="Raleway script=latin rev=1"/>
                </a:rPr>
                <a:t> </a:t>
              </a:r>
              <a:r>
                <a:rPr lang="fr-FR" sz="1050" b="1" dirty="0" smtClean="0">
                  <a:solidFill>
                    <a:schemeClr val="tx1"/>
                  </a:solidFill>
                  <a:latin typeface="Raleway script=latin rev=1"/>
                </a:rPr>
                <a:t>pour le 1er</a:t>
              </a:r>
              <a:endParaRPr lang="fr-FR" sz="1050" b="1" dirty="0">
                <a:solidFill>
                  <a:schemeClr val="tx1"/>
                </a:solidFill>
                <a:latin typeface="Raleway script=latin rev=1"/>
              </a:endParaRPr>
            </a:p>
          </p:txBody>
        </p:sp>
      </p:grpSp>
      <p:sp>
        <p:nvSpPr>
          <p:cNvPr id="13" name="Rectangle à coins arrondis 12"/>
          <p:cNvSpPr/>
          <p:nvPr/>
        </p:nvSpPr>
        <p:spPr>
          <a:xfrm>
            <a:off x="925357" y="3571988"/>
            <a:ext cx="2157611" cy="250534"/>
          </a:xfrm>
          <a:prstGeom prst="roundRect">
            <a:avLst/>
          </a:prstGeom>
          <a:solidFill>
            <a:srgbClr val="7EC3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Raleway script=latin rev=1"/>
              </a:rPr>
              <a:t>Tableau de bord</a:t>
            </a:r>
            <a:endParaRPr lang="fr-FR" sz="1400" b="1" dirty="0">
              <a:latin typeface="Raleway script=latin rev=1"/>
            </a:endParaRPr>
          </a:p>
        </p:txBody>
      </p:sp>
      <p:cxnSp>
        <p:nvCxnSpPr>
          <p:cNvPr id="15" name="Connecteur droit avec flèche 14"/>
          <p:cNvCxnSpPr>
            <a:stCxn id="6" idx="2"/>
            <a:endCxn id="7" idx="0"/>
          </p:cNvCxnSpPr>
          <p:nvPr/>
        </p:nvCxnSpPr>
        <p:spPr>
          <a:xfrm>
            <a:off x="5450906" y="1657605"/>
            <a:ext cx="2" cy="4759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12" idx="2"/>
            <a:endCxn id="13" idx="0"/>
          </p:cNvCxnSpPr>
          <p:nvPr/>
        </p:nvCxnSpPr>
        <p:spPr>
          <a:xfrm>
            <a:off x="2004163" y="3260934"/>
            <a:ext cx="0" cy="3110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3" idx="2"/>
            <a:endCxn id="8" idx="0"/>
          </p:cNvCxnSpPr>
          <p:nvPr/>
        </p:nvCxnSpPr>
        <p:spPr>
          <a:xfrm flipH="1">
            <a:off x="2004162" y="3822522"/>
            <a:ext cx="1" cy="4112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e 35"/>
          <p:cNvGrpSpPr/>
          <p:nvPr/>
        </p:nvGrpSpPr>
        <p:grpSpPr>
          <a:xfrm>
            <a:off x="701455" y="4233797"/>
            <a:ext cx="2605413" cy="1127341"/>
            <a:chOff x="701455" y="4411246"/>
            <a:chExt cx="2605413" cy="1127341"/>
          </a:xfrm>
        </p:grpSpPr>
        <p:sp>
          <p:nvSpPr>
            <p:cNvPr id="8" name="Rectangle 7"/>
            <p:cNvSpPr/>
            <p:nvPr/>
          </p:nvSpPr>
          <p:spPr>
            <a:xfrm>
              <a:off x="701455" y="4411246"/>
              <a:ext cx="2605413" cy="751561"/>
            </a:xfrm>
            <a:prstGeom prst="rect">
              <a:avLst/>
            </a:prstGeom>
            <a:solidFill>
              <a:srgbClr val="E848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latin typeface="Raleway script=latin rev=1"/>
                </a:rPr>
                <a:t>COORDINATION</a:t>
              </a:r>
            </a:p>
            <a:p>
              <a:pPr algn="ctr"/>
              <a:r>
                <a:rPr lang="fr-FR" sz="1200" dirty="0" smtClean="0">
                  <a:latin typeface="Raleway script=latin rev=1"/>
                </a:rPr>
                <a:t>1/trimestre </a:t>
              </a:r>
              <a:endParaRPr lang="fr-FR" sz="1200" dirty="0">
                <a:latin typeface="Raleway script=latin rev=1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92686" y="5162807"/>
              <a:ext cx="2022954" cy="3757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b="1" dirty="0" err="1" smtClean="0">
                  <a:solidFill>
                    <a:srgbClr val="E84824"/>
                  </a:solidFill>
                  <a:latin typeface="Raleway script=latin rev=1"/>
                </a:rPr>
                <a:t>Dvp</a:t>
              </a:r>
              <a:r>
                <a:rPr lang="fr-FR" sz="1050" b="1" dirty="0" smtClean="0">
                  <a:solidFill>
                    <a:srgbClr val="E84824"/>
                  </a:solidFill>
                  <a:latin typeface="Raleway script=latin rev=1"/>
                </a:rPr>
                <a:t> éco</a:t>
              </a:r>
              <a:r>
                <a:rPr lang="fr-FR" sz="1050" b="1" dirty="0" smtClean="0">
                  <a:solidFill>
                    <a:schemeClr val="tx1"/>
                  </a:solidFill>
                  <a:latin typeface="Raleway script=latin rev=1"/>
                </a:rPr>
                <a:t> + </a:t>
              </a:r>
              <a:r>
                <a:rPr lang="fr-FR" sz="1050" b="1" dirty="0" smtClean="0">
                  <a:solidFill>
                    <a:srgbClr val="3177BC"/>
                  </a:solidFill>
                  <a:latin typeface="Raleway script=latin rev=1"/>
                </a:rPr>
                <a:t>Sémaphores</a:t>
              </a:r>
              <a:endParaRPr lang="fr-FR" sz="1050" b="1" dirty="0">
                <a:latin typeface="Raleway script=latin rev=1"/>
              </a:endParaRPr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4148201" y="2133592"/>
            <a:ext cx="2605413" cy="1127342"/>
            <a:chOff x="4148201" y="2133592"/>
            <a:chExt cx="2605413" cy="1127342"/>
          </a:xfrm>
        </p:grpSpPr>
        <p:sp>
          <p:nvSpPr>
            <p:cNvPr id="7" name="Rectangle 6"/>
            <p:cNvSpPr/>
            <p:nvPr/>
          </p:nvSpPr>
          <p:spPr>
            <a:xfrm>
              <a:off x="4148201" y="2133592"/>
              <a:ext cx="2605413" cy="751561"/>
            </a:xfrm>
            <a:prstGeom prst="rect">
              <a:avLst/>
            </a:prstGeom>
            <a:solidFill>
              <a:srgbClr val="E8482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latin typeface="Raleway script=latin rev=1"/>
                </a:rPr>
                <a:t>REUNIONS DE SUIVI</a:t>
              </a:r>
            </a:p>
            <a:p>
              <a:pPr algn="ctr"/>
              <a:r>
                <a:rPr lang="fr-FR" sz="1200" dirty="0" smtClean="0">
                  <a:latin typeface="Raleway script=latin rev=1"/>
                </a:rPr>
                <a:t>1/trimestre avec pilotes</a:t>
              </a:r>
              <a:endParaRPr lang="fr-FR" sz="1200" dirty="0">
                <a:latin typeface="Raleway script=latin rev=1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439430" y="2885154"/>
              <a:ext cx="2022954" cy="3757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b="1" dirty="0" smtClean="0">
                  <a:solidFill>
                    <a:srgbClr val="3177BC"/>
                  </a:solidFill>
                  <a:latin typeface="Raleway script=latin rev=1"/>
                </a:rPr>
                <a:t>Sémaphores</a:t>
              </a:r>
              <a:endParaRPr lang="fr-FR" sz="1050" b="1" dirty="0">
                <a:latin typeface="Raleway script=latin rev=1"/>
              </a:endParaRP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701457" y="5675343"/>
            <a:ext cx="2605413" cy="1124197"/>
            <a:chOff x="701457" y="5986395"/>
            <a:chExt cx="2605413" cy="1124197"/>
          </a:xfrm>
        </p:grpSpPr>
        <p:sp>
          <p:nvSpPr>
            <p:cNvPr id="9" name="Rectangle 8"/>
            <p:cNvSpPr/>
            <p:nvPr/>
          </p:nvSpPr>
          <p:spPr>
            <a:xfrm>
              <a:off x="701457" y="5986395"/>
              <a:ext cx="2605413" cy="751561"/>
            </a:xfrm>
            <a:prstGeom prst="rect">
              <a:avLst/>
            </a:prstGeom>
            <a:solidFill>
              <a:srgbClr val="E848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latin typeface="Raleway script=latin rev=1"/>
                </a:rPr>
                <a:t>POINT D’ETAPE DIR PROJET</a:t>
              </a:r>
            </a:p>
            <a:p>
              <a:pPr algn="ctr"/>
              <a:r>
                <a:rPr lang="fr-FR" sz="1200" dirty="0" smtClean="0">
                  <a:latin typeface="Raleway script=latin rev=1"/>
                </a:rPr>
                <a:t>1/trimestre</a:t>
              </a:r>
              <a:endParaRPr lang="fr-FR" sz="1200" dirty="0">
                <a:latin typeface="Raleway script=latin rev=1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992687" y="6734812"/>
              <a:ext cx="2022954" cy="3757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b="1" dirty="0" smtClean="0">
                  <a:solidFill>
                    <a:srgbClr val="3177BC"/>
                  </a:solidFill>
                  <a:latin typeface="Raleway script=latin rev=1"/>
                </a:rPr>
                <a:t>Sémaphores </a:t>
              </a:r>
              <a:r>
                <a:rPr lang="fr-FR" sz="1050" b="1" dirty="0" smtClean="0">
                  <a:solidFill>
                    <a:schemeClr val="tx1"/>
                  </a:solidFill>
                  <a:latin typeface="Raleway script=latin rev=1"/>
                </a:rPr>
                <a:t>+ </a:t>
              </a:r>
              <a:r>
                <a:rPr lang="fr-FR" sz="1050" b="1" dirty="0" smtClean="0">
                  <a:solidFill>
                    <a:srgbClr val="FF0000"/>
                  </a:solidFill>
                  <a:latin typeface="Raleway script=latin rev=1"/>
                </a:rPr>
                <a:t>3 EPCI </a:t>
              </a:r>
              <a:endParaRPr lang="fr-FR" sz="1050" b="1" dirty="0">
                <a:solidFill>
                  <a:srgbClr val="FF0000"/>
                </a:solidFill>
                <a:latin typeface="Raleway script=latin rev=1"/>
              </a:endParaRPr>
            </a:p>
          </p:txBody>
        </p:sp>
      </p:grpSp>
      <p:sp>
        <p:nvSpPr>
          <p:cNvPr id="47" name="Rectangle à coins arrondis 46"/>
          <p:cNvSpPr/>
          <p:nvPr/>
        </p:nvSpPr>
        <p:spPr>
          <a:xfrm>
            <a:off x="4372099" y="3599121"/>
            <a:ext cx="2157611" cy="250534"/>
          </a:xfrm>
          <a:prstGeom prst="roundRect">
            <a:avLst/>
          </a:prstGeom>
          <a:solidFill>
            <a:srgbClr val="7EC3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Raleway script=latin rev=1"/>
              </a:rPr>
              <a:t>Fiche Action collective</a:t>
            </a:r>
            <a:endParaRPr lang="fr-FR" sz="1400" b="1" dirty="0">
              <a:latin typeface="Raleway script=latin rev=1"/>
            </a:endParaRPr>
          </a:p>
        </p:txBody>
      </p:sp>
      <p:cxnSp>
        <p:nvCxnSpPr>
          <p:cNvPr id="48" name="Connecteur droit 47"/>
          <p:cNvCxnSpPr>
            <a:stCxn id="39" idx="2"/>
            <a:endCxn id="47" idx="0"/>
          </p:cNvCxnSpPr>
          <p:nvPr/>
        </p:nvCxnSpPr>
        <p:spPr>
          <a:xfrm flipH="1">
            <a:off x="5450905" y="3260934"/>
            <a:ext cx="2" cy="338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5" idx="2"/>
            <a:endCxn id="4" idx="0"/>
          </p:cNvCxnSpPr>
          <p:nvPr/>
        </p:nvCxnSpPr>
        <p:spPr>
          <a:xfrm>
            <a:off x="2004164" y="1657605"/>
            <a:ext cx="0" cy="4759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e 56"/>
          <p:cNvGrpSpPr/>
          <p:nvPr/>
        </p:nvGrpSpPr>
        <p:grpSpPr>
          <a:xfrm>
            <a:off x="2384119" y="7472809"/>
            <a:ext cx="2605413" cy="1127341"/>
            <a:chOff x="2407085" y="7242129"/>
            <a:chExt cx="2605413" cy="1127341"/>
          </a:xfrm>
        </p:grpSpPr>
        <p:sp>
          <p:nvSpPr>
            <p:cNvPr id="10" name="Rectangle 9"/>
            <p:cNvSpPr/>
            <p:nvPr/>
          </p:nvSpPr>
          <p:spPr>
            <a:xfrm>
              <a:off x="2407085" y="7242129"/>
              <a:ext cx="2605413" cy="751561"/>
            </a:xfrm>
            <a:prstGeom prst="rect">
              <a:avLst/>
            </a:prstGeom>
            <a:solidFill>
              <a:srgbClr val="E848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 smtClean="0">
                  <a:latin typeface="Raleway script=latin rev=1"/>
                </a:rPr>
                <a:t>ATELIERS COLLECTIFS</a:t>
              </a:r>
            </a:p>
            <a:p>
              <a:pPr algn="ctr"/>
              <a:r>
                <a:rPr lang="fr-FR" sz="1200" b="1" dirty="0" smtClean="0">
                  <a:latin typeface="Raleway script=latin rev=1"/>
                </a:rPr>
                <a:t>1/trimestre</a:t>
              </a:r>
            </a:p>
            <a:p>
              <a:pPr algn="ctr"/>
              <a:r>
                <a:rPr lang="fr-FR" sz="1200" b="1" dirty="0" smtClean="0">
                  <a:latin typeface="Raleway script=latin rev=1"/>
                </a:rPr>
                <a:t>Pilotes </a:t>
              </a:r>
              <a:r>
                <a:rPr lang="fr-FR" sz="1200" b="1" dirty="0" err="1" smtClean="0">
                  <a:latin typeface="Raleway script=latin rev=1"/>
                </a:rPr>
                <a:t>Fdr</a:t>
              </a:r>
              <a:r>
                <a:rPr lang="fr-FR" sz="1200" b="1" dirty="0" smtClean="0">
                  <a:latin typeface="Raleway script=latin rev=1"/>
                </a:rPr>
                <a:t> + Pilotes AC</a:t>
              </a:r>
              <a:endParaRPr lang="fr-FR" sz="1200" b="1" dirty="0">
                <a:latin typeface="Raleway script=latin rev=1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16057" y="7993690"/>
              <a:ext cx="2022954" cy="3757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b="1" dirty="0" smtClean="0">
                  <a:solidFill>
                    <a:srgbClr val="3177BC"/>
                  </a:solidFill>
                  <a:latin typeface="Raleway script=latin rev=1"/>
                </a:rPr>
                <a:t>Sémaphores</a:t>
              </a:r>
              <a:endParaRPr lang="fr-FR" sz="1050" b="1" dirty="0">
                <a:latin typeface="Raleway script=latin rev=1"/>
              </a:endParaRPr>
            </a:p>
          </p:txBody>
        </p:sp>
      </p:grpSp>
      <p:cxnSp>
        <p:nvCxnSpPr>
          <p:cNvPr id="58" name="Connecteur droit avec flèche 57"/>
          <p:cNvCxnSpPr>
            <a:stCxn id="35" idx="2"/>
            <a:endCxn id="9" idx="0"/>
          </p:cNvCxnSpPr>
          <p:nvPr/>
        </p:nvCxnSpPr>
        <p:spPr>
          <a:xfrm>
            <a:off x="2004163" y="5361138"/>
            <a:ext cx="1" cy="3142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lèche vers le bas 63"/>
          <p:cNvSpPr/>
          <p:nvPr/>
        </p:nvSpPr>
        <p:spPr>
          <a:xfrm>
            <a:off x="3494762" y="6971760"/>
            <a:ext cx="425885" cy="490608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1319136" y="137785"/>
            <a:ext cx="4756243" cy="553244"/>
          </a:xfrm>
          <a:prstGeom prst="rect">
            <a:avLst/>
          </a:prstGeom>
          <a:solidFill>
            <a:srgbClr val="E848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Raleway script=latin rev=1"/>
              </a:rPr>
              <a:t>SUIVI DU PACTE ECONOMIQUE LOCAL</a:t>
            </a:r>
          </a:p>
        </p:txBody>
      </p:sp>
      <p:sp>
        <p:nvSpPr>
          <p:cNvPr id="66" name="Flèche vers le bas 65"/>
          <p:cNvSpPr/>
          <p:nvPr/>
        </p:nvSpPr>
        <p:spPr>
          <a:xfrm>
            <a:off x="3484314" y="8600150"/>
            <a:ext cx="425885" cy="490608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ZoneTexte 66"/>
          <p:cNvSpPr txBox="1"/>
          <p:nvPr/>
        </p:nvSpPr>
        <p:spPr>
          <a:xfrm>
            <a:off x="2027871" y="3299222"/>
            <a:ext cx="10550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Mettent à jour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2062279" y="5361138"/>
            <a:ext cx="6896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propose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3727535" y="4408238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Oriente</a:t>
            </a:r>
            <a:endParaRPr lang="fr-FR" sz="1000" b="1" dirty="0">
              <a:latin typeface="Raleway script=latin rev=1"/>
            </a:endParaRPr>
          </a:p>
        </p:txBody>
      </p:sp>
      <p:cxnSp>
        <p:nvCxnSpPr>
          <p:cNvPr id="25" name="Connecteur droit avec flèche 24"/>
          <p:cNvCxnSpPr>
            <a:stCxn id="9" idx="3"/>
            <a:endCxn id="7" idx="1"/>
          </p:cNvCxnSpPr>
          <p:nvPr/>
        </p:nvCxnSpPr>
        <p:spPr>
          <a:xfrm flipV="1">
            <a:off x="3306870" y="2509373"/>
            <a:ext cx="841331" cy="35417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3920647" y="7093952"/>
            <a:ext cx="2433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Maintient de la dynamique collective 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3956253" y="8722343"/>
            <a:ext cx="10438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Donner à voir 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2121071" y="3905048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 smtClean="0">
                <a:latin typeface="Raleway script=latin rev=1"/>
              </a:rPr>
              <a:t>Debrief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082149" y="1695544"/>
            <a:ext cx="125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Mettent en œuvre leurs actions</a:t>
            </a:r>
            <a:endParaRPr lang="fr-FR" sz="1000" b="1" dirty="0">
              <a:latin typeface="Raleway script=latin rev=1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5524936" y="1695544"/>
            <a:ext cx="125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Raleway script=latin rev=1"/>
              </a:rPr>
              <a:t>Mettent en œuvre leurs actions</a:t>
            </a:r>
            <a:endParaRPr lang="fr-FR" sz="1000" b="1" dirty="0">
              <a:latin typeface="Raleway script=latin rev=1"/>
            </a:endParaRPr>
          </a:p>
        </p:txBody>
      </p:sp>
    </p:spTree>
    <p:extLst>
      <p:ext uri="{BB962C8B-B14F-4D97-AF65-F5344CB8AC3E}">
        <p14:creationId xmlns:p14="http://schemas.microsoft.com/office/powerpoint/2010/main" val="198618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9046" y="589840"/>
            <a:ext cx="64443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E84824"/>
                </a:solidFill>
                <a:latin typeface="Raleway script=latin rev=1"/>
              </a:rPr>
              <a:t>LEXIQUE : </a:t>
            </a:r>
          </a:p>
          <a:p>
            <a:endParaRPr lang="fr-FR" u="sng" dirty="0">
              <a:latin typeface="Raleway script=latin rev=1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latin typeface="Raleway script=latin rev=1"/>
              </a:rPr>
              <a:t>Pilotes </a:t>
            </a:r>
            <a:r>
              <a:rPr lang="fr-FR" i="1" dirty="0" err="1">
                <a:latin typeface="Raleway script=latin rev=1"/>
              </a:rPr>
              <a:t>FdR</a:t>
            </a:r>
            <a:r>
              <a:rPr lang="fr-FR" i="1" dirty="0">
                <a:latin typeface="Raleway script=latin rev=1"/>
              </a:rPr>
              <a:t> </a:t>
            </a:r>
            <a:r>
              <a:rPr lang="fr-FR" dirty="0" smtClean="0">
                <a:latin typeface="Raleway script=latin rev=1"/>
              </a:rPr>
              <a:t>: </a:t>
            </a:r>
            <a:r>
              <a:rPr lang="fr-FR" dirty="0">
                <a:latin typeface="Raleway script=latin rev=1"/>
              </a:rPr>
              <a:t>Personnes qui pilotent la mise en place des actions individuelles dans leurs structures</a:t>
            </a:r>
          </a:p>
          <a:p>
            <a:r>
              <a:rPr lang="fr-FR" dirty="0">
                <a:latin typeface="Raleway script=latin rev=1"/>
              </a:rPr>
              <a:t> </a:t>
            </a:r>
            <a:endParaRPr lang="fr-FR" i="1" dirty="0">
              <a:latin typeface="Raleway script=latin rev=1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latin typeface="Raleway script=latin rev=1"/>
              </a:rPr>
              <a:t>Pilotes AC </a:t>
            </a:r>
            <a:r>
              <a:rPr lang="fr-FR" i="1" dirty="0" smtClean="0">
                <a:latin typeface="Raleway script=latin rev=1"/>
              </a:rPr>
              <a:t>: </a:t>
            </a:r>
            <a:r>
              <a:rPr lang="fr-FR" dirty="0" smtClean="0">
                <a:latin typeface="Raleway script=latin rev=1"/>
              </a:rPr>
              <a:t>Personnes </a:t>
            </a:r>
            <a:r>
              <a:rPr lang="fr-FR" dirty="0">
                <a:latin typeface="Raleway script=latin rev=1"/>
              </a:rPr>
              <a:t>qui pilotent la mise en œuvre des actions collectives</a:t>
            </a:r>
          </a:p>
          <a:p>
            <a:r>
              <a:rPr lang="fr-FR" dirty="0">
                <a:latin typeface="Raleway script=latin rev=1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latin typeface="Raleway script=latin rev=1"/>
              </a:rPr>
              <a:t>Participants </a:t>
            </a:r>
            <a:r>
              <a:rPr lang="fr-FR" i="1" dirty="0" smtClean="0">
                <a:latin typeface="Raleway script=latin rev=1"/>
              </a:rPr>
              <a:t>: </a:t>
            </a:r>
            <a:r>
              <a:rPr lang="fr-FR" dirty="0">
                <a:latin typeface="Raleway script=latin rev=1"/>
              </a:rPr>
              <a:t>Partenaires participants à une action collective ou individuelle</a:t>
            </a:r>
          </a:p>
          <a:p>
            <a:endParaRPr lang="fr-FR" dirty="0">
              <a:latin typeface="Raleway script=latin rev=1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latin typeface="Raleway script=latin rev=1"/>
              </a:rPr>
              <a:t>Référents </a:t>
            </a:r>
            <a:r>
              <a:rPr lang="fr-FR" i="1" dirty="0" smtClean="0">
                <a:latin typeface="Raleway script=latin rev=1"/>
              </a:rPr>
              <a:t>: </a:t>
            </a:r>
            <a:r>
              <a:rPr lang="fr-FR" dirty="0">
                <a:latin typeface="Raleway script=latin rev=1"/>
              </a:rPr>
              <a:t>Personnes référentes d’une action pour un participant</a:t>
            </a:r>
          </a:p>
        </p:txBody>
      </p:sp>
    </p:spTree>
    <p:extLst>
      <p:ext uri="{BB962C8B-B14F-4D97-AF65-F5344CB8AC3E}">
        <p14:creationId xmlns:p14="http://schemas.microsoft.com/office/powerpoint/2010/main" val="32891407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5439</TotalTime>
  <Words>145</Words>
  <Application>Microsoft Office PowerPoint</Application>
  <PresentationFormat>Personnalisé</PresentationFormat>
  <Paragraphs>41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chloe.bournat26@gmail.com</dc:creator>
  <cp:lastModifiedBy>Chloe Bournat-Querat</cp:lastModifiedBy>
  <cp:revision>66</cp:revision>
  <dcterms:created xsi:type="dcterms:W3CDTF">2021-02-08T14:54:58Z</dcterms:created>
  <dcterms:modified xsi:type="dcterms:W3CDTF">2021-03-18T15:28:07Z</dcterms:modified>
</cp:coreProperties>
</file>